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ontserrat" panose="00000500000000000000" pitchFamily="2" charset="0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9699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D-NABEEL-T/AGENTWISE.g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62100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b="1" u="sng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AGENTWISE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2752844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b="1" dirty="0">
                <a:solidFill>
                  <a:srgbClr val="67534F"/>
                </a:solidFill>
                <a:latin typeface="Aptos Display" panose="020B0004020202020204" pitchFamily="34" charset="0"/>
                <a:ea typeface="Montserrat" pitchFamily="34" charset="-122"/>
                <a:cs typeface="Montserrat" pitchFamily="34" charset="-120"/>
              </a:rPr>
              <a:t>An AI assistant that reads your case, so you don’t chase.Instant SOPs, linked laws, and zero switch tabs.</a:t>
            </a:r>
            <a:endParaRPr lang="en-US" dirty="0">
              <a:latin typeface="Aptos Display" panose="020B00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597593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Team Name: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CODE_AVENGERS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147542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u="sng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Team Members:</a:t>
            </a:r>
            <a:endParaRPr lang="en-US" sz="1750" u="sng" dirty="0"/>
          </a:p>
        </p:txBody>
      </p:sp>
      <p:sp>
        <p:nvSpPr>
          <p:cNvPr id="7" name="Text 4"/>
          <p:cNvSpPr/>
          <p:nvPr/>
        </p:nvSpPr>
        <p:spPr>
          <a:xfrm>
            <a:off x="793790" y="4697492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24151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Mohammed Nabeel 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071586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24151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Mohammed Ayaz 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445681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24151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Mohammed Abuzar J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819775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24151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Mohammed Aasif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369725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GitHub: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u="sng" dirty="0">
                <a:solidFill>
                  <a:srgbClr val="FF95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4"/>
              </a:rPr>
              <a:t>https://github.com/MD-NABEEL-T/AGENTWISE.git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0478" y="0"/>
            <a:ext cx="5229922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684" y="299841"/>
            <a:ext cx="7616428" cy="789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200"/>
              </a:lnSpc>
              <a:buNone/>
            </a:pPr>
            <a:r>
              <a:rPr lang="en-US" sz="4750" b="1" u="sng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Measurable Business Impact</a:t>
            </a:r>
            <a:endParaRPr lang="en-US" sz="4750" u="sng" dirty="0"/>
          </a:p>
        </p:txBody>
      </p:sp>
      <p:sp>
        <p:nvSpPr>
          <p:cNvPr id="13" name="Text 10"/>
          <p:cNvSpPr/>
          <p:nvPr/>
        </p:nvSpPr>
        <p:spPr>
          <a:xfrm>
            <a:off x="670225" y="6547342"/>
            <a:ext cx="8283350" cy="1098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endParaRPr lang="en-US" sz="1650" b="1" u="sng" dirty="0">
              <a:solidFill>
                <a:srgbClr val="67534F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>
              <a:lnSpc>
                <a:spcPts val="2150"/>
              </a:lnSpc>
            </a:pPr>
            <a:r>
              <a:rPr lang="en-US" sz="1650" b="1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AgentWise turns scattered knowledge into instant clarity. It reduces delays, boosts compliance, and empowers every agent. Smarter decisions, faster — exactly when it matters most.</a:t>
            </a:r>
            <a:endParaRPr lang="en-US" sz="165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00DB82B-336A-2728-550B-2610B5D566E7}"/>
              </a:ext>
            </a:extLst>
          </p:cNvPr>
          <p:cNvGrpSpPr/>
          <p:nvPr/>
        </p:nvGrpSpPr>
        <p:grpSpPr>
          <a:xfrm>
            <a:off x="670225" y="1209668"/>
            <a:ext cx="8196070" cy="4683512"/>
            <a:chOff x="535259" y="1910355"/>
            <a:chExt cx="8196070" cy="4683512"/>
          </a:xfrm>
        </p:grpSpPr>
        <p:sp>
          <p:nvSpPr>
            <p:cNvPr id="4" name="Text 1"/>
            <p:cNvSpPr/>
            <p:nvPr/>
          </p:nvSpPr>
          <p:spPr>
            <a:xfrm>
              <a:off x="739735" y="2366843"/>
              <a:ext cx="2378631" cy="69746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5450"/>
                </a:lnSpc>
                <a:buNone/>
              </a:pPr>
              <a:r>
                <a:rPr lang="en-US" sz="5450" dirty="0">
                  <a:solidFill>
                    <a:srgbClr val="6753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30%</a:t>
              </a:r>
              <a:endParaRPr lang="en-US" sz="5450" dirty="0"/>
            </a:p>
          </p:txBody>
        </p:sp>
        <p:sp>
          <p:nvSpPr>
            <p:cNvPr id="5" name="Text 2"/>
            <p:cNvSpPr/>
            <p:nvPr/>
          </p:nvSpPr>
          <p:spPr>
            <a:xfrm>
              <a:off x="739735" y="3328392"/>
              <a:ext cx="2378631" cy="118479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3100"/>
                </a:lnSpc>
                <a:buNone/>
              </a:pPr>
              <a:r>
                <a:rPr lang="en-US" sz="2350" b="1" dirty="0">
                  <a:solidFill>
                    <a:srgbClr val="FF95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Reduction in Claim Processing Time</a:t>
              </a:r>
              <a:endParaRPr lang="en-US" sz="235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771227" y="5005483"/>
              <a:ext cx="2378631" cy="109870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2150"/>
                </a:lnSpc>
                <a:buNone/>
              </a:pPr>
              <a:r>
                <a:rPr lang="en-US" sz="1650" b="1" dirty="0">
                  <a:solidFill>
                    <a:srgbClr val="67534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Agents resolve claims faster with instant access to relevant information</a:t>
              </a:r>
              <a:endParaRPr lang="en-US" sz="165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3382566" y="2366843"/>
              <a:ext cx="2378750" cy="69746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5450"/>
                </a:lnSpc>
                <a:buNone/>
              </a:pPr>
              <a:r>
                <a:rPr lang="en-US" sz="5450" dirty="0">
                  <a:solidFill>
                    <a:srgbClr val="6753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95%</a:t>
              </a:r>
              <a:endParaRPr lang="en-US" sz="545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3358574" y="3551424"/>
              <a:ext cx="2378750" cy="78986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3100"/>
                </a:lnSpc>
                <a:buNone/>
              </a:pPr>
              <a:r>
                <a:rPr lang="en-US" sz="2350" b="1" dirty="0">
                  <a:solidFill>
                    <a:srgbClr val="FF95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Compliance Accuracy Rate</a:t>
              </a:r>
              <a:endParaRPr lang="en-US" sz="2350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3413998" y="4868145"/>
              <a:ext cx="2378750" cy="137338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2150"/>
                </a:lnSpc>
                <a:buNone/>
              </a:pPr>
              <a:r>
                <a:rPr lang="en-US" sz="1650" b="1" dirty="0">
                  <a:solidFill>
                    <a:srgbClr val="67534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Significant improvement in regulatory adherence through verified citations</a:t>
              </a:r>
              <a:endParaRPr lang="en-US" sz="165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6025515" y="2366843"/>
              <a:ext cx="2378631" cy="69746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5450"/>
                </a:lnSpc>
                <a:buNone/>
              </a:pPr>
              <a:r>
                <a:rPr lang="en-US" sz="5450" dirty="0">
                  <a:solidFill>
                    <a:srgbClr val="6753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60%</a:t>
              </a:r>
              <a:endParaRPr lang="en-US" sz="545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6076662" y="3489881"/>
              <a:ext cx="2378631" cy="789861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3100"/>
                </a:lnSpc>
                <a:buNone/>
              </a:pPr>
              <a:r>
                <a:rPr lang="en-US" sz="2350" b="1" dirty="0">
                  <a:solidFill>
                    <a:srgbClr val="FF95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Training Time Saved</a:t>
              </a:r>
              <a:endParaRPr lang="en-US" sz="2350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6141898" y="4909371"/>
              <a:ext cx="2378631" cy="109870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2150"/>
                </a:lnSpc>
                <a:buNone/>
              </a:pPr>
              <a:r>
                <a:rPr lang="en-US" sz="1650" b="1" dirty="0">
                  <a:solidFill>
                    <a:srgbClr val="67534F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New agents onboard quickly with intelligent guidance systems</a:t>
              </a:r>
              <a:endParaRPr lang="en-US" sz="165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9CFFFEC-B971-6D4F-2531-7BD0B64FEC9B}"/>
                </a:ext>
              </a:extLst>
            </p:cNvPr>
            <p:cNvSpPr/>
            <p:nvPr/>
          </p:nvSpPr>
          <p:spPr>
            <a:xfrm>
              <a:off x="535259" y="1910355"/>
              <a:ext cx="2760161" cy="4683512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0C2F5C-C0A7-EE6A-D183-B6C9004A442B}"/>
                </a:ext>
              </a:extLst>
            </p:cNvPr>
            <p:cNvSpPr/>
            <p:nvPr/>
          </p:nvSpPr>
          <p:spPr>
            <a:xfrm>
              <a:off x="3295420" y="1910355"/>
              <a:ext cx="2635680" cy="4683512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63BCFDD-4917-51D0-190B-3F5F48053EDA}"/>
                </a:ext>
              </a:extLst>
            </p:cNvPr>
            <p:cNvSpPr/>
            <p:nvPr/>
          </p:nvSpPr>
          <p:spPr>
            <a:xfrm>
              <a:off x="5931101" y="1910355"/>
              <a:ext cx="2800228" cy="4683512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CFF354A-166B-FBC8-E71F-516588B340B9}"/>
              </a:ext>
            </a:extLst>
          </p:cNvPr>
          <p:cNvSpPr txBox="1"/>
          <p:nvPr/>
        </p:nvSpPr>
        <p:spPr>
          <a:xfrm>
            <a:off x="670225" y="6211229"/>
            <a:ext cx="2050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chemeClr val="accent2">
                    <a:lumMod val="50000"/>
                  </a:schemeClr>
                </a:solidFill>
              </a:rPr>
              <a:t>Conclusion</a:t>
            </a:r>
            <a:endParaRPr lang="en-IN" sz="2800" b="1" u="sng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8494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b="1" u="sng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The Challenge We're Solving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3324106"/>
            <a:ext cx="7556421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Claims agents face a critical operational bottleneck: they must manually search across fragmented document sources—government regulations, standard operating procedures, and internal policies—spread across multiple systems.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758452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FF95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fragmentation leads to: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308402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b="1" dirty="0">
                <a:solidFill>
                  <a:srgbClr val="24151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Significant processing delays that impact customer satisfaction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977295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b="1" dirty="0">
                <a:solidFill>
                  <a:srgbClr val="24151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Increased risk of errors and regulatory non-compliance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351389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b="1" dirty="0">
                <a:solidFill>
                  <a:srgbClr val="24151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Lost productivity from constant context-switching between applications</a:t>
            </a:r>
            <a:endParaRPr lang="en-US" sz="17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03E2AF3-1AE0-F084-910C-5EE300CECED8}"/>
              </a:ext>
            </a:extLst>
          </p:cNvPr>
          <p:cNvSpPr/>
          <p:nvPr/>
        </p:nvSpPr>
        <p:spPr>
          <a:xfrm>
            <a:off x="12506960" y="7760194"/>
            <a:ext cx="2032000" cy="37796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CODE_AVENGERS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813" y="617458"/>
            <a:ext cx="7099578" cy="839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050" b="1" u="sng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Understanding Our User</a:t>
            </a:r>
            <a:endParaRPr lang="en-US" sz="5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813" y="2045851"/>
            <a:ext cx="3218378" cy="48201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5813" y="7118509"/>
            <a:ext cx="3262074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4603194" y="2017752"/>
            <a:ext cx="3873222" cy="5033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0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Meet Priya Sharma</a:t>
            </a:r>
            <a:endParaRPr lang="en-US" sz="3000" dirty="0"/>
          </a:p>
        </p:txBody>
      </p:sp>
      <p:sp>
        <p:nvSpPr>
          <p:cNvPr id="6" name="Text 3"/>
          <p:cNvSpPr/>
          <p:nvPr/>
        </p:nvSpPr>
        <p:spPr>
          <a:xfrm>
            <a:off x="4603194" y="2745581"/>
            <a:ext cx="9248894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Role: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Claims Agent, InsuranceCo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603194" y="3239452"/>
            <a:ext cx="9248894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50" b="1" dirty="0">
                <a:solidFill>
                  <a:srgbClr val="FF95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Daily Reality: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603194" y="3733324"/>
            <a:ext cx="9248894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2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Processes 30–40 complex claims each day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603194" y="4395549"/>
            <a:ext cx="9248894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2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Spends hours navigating PDFs and multiple portals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603194" y="5057775"/>
            <a:ext cx="9248894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2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Constantly worried about missing critical regulatory updates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603194" y="5720001"/>
            <a:ext cx="9248894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25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One oversight can trigger audit flags and compliance issues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603194" y="6213872"/>
            <a:ext cx="9248894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Priya needs instant access to accurate, contextual information without breaking her workflow.</a:t>
            </a:r>
            <a:endParaRPr lang="en-US" sz="175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502ACDF-98F9-E85B-ACB8-669893A41697}"/>
              </a:ext>
            </a:extLst>
          </p:cNvPr>
          <p:cNvSpPr/>
          <p:nvPr/>
        </p:nvSpPr>
        <p:spPr>
          <a:xfrm>
            <a:off x="12506960" y="7760194"/>
            <a:ext cx="2032000" cy="37796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CODE_AVENGERS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2888"/>
            <a:ext cx="7500818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b="1" u="sng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Workflow Transformation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280190" y="2390775"/>
            <a:ext cx="30480" cy="4635818"/>
          </a:xfrm>
          <a:prstGeom prst="roundRect">
            <a:avLst>
              <a:gd name="adj" fmla="val 312558"/>
            </a:avLst>
          </a:prstGeom>
          <a:solidFill>
            <a:srgbClr val="FFE0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310670" y="2390775"/>
            <a:ext cx="7556421" cy="2238494"/>
          </a:xfrm>
          <a:prstGeom prst="rect">
            <a:avLst/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537484" y="2640449"/>
            <a:ext cx="5509022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b="1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Current State: Manual &amp; Fragmented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6537484" y="3200400"/>
            <a:ext cx="7079933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Agent opens claim → Switches between multiple applications → Manually searches through documents → High risk of missing critical information → Delayed resolution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310670" y="5082897"/>
            <a:ext cx="7556421" cy="1943695"/>
          </a:xfrm>
          <a:prstGeom prst="rect">
            <a:avLst/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6537484" y="5332571"/>
            <a:ext cx="6351984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b="1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Proposed Solution: AI-Powered Intelligence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6537484" y="5892522"/>
            <a:ext cx="7079933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24151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Agent opens claim → System automatically reads case context → Instantly surfaces relevant rules and procedures → Displays source citations → Faster, accurate decisions</a:t>
            </a:r>
            <a:endParaRPr lang="en-US" sz="175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C7F94B0-00D9-89A8-ACF7-FDE2CA9E359F}"/>
              </a:ext>
            </a:extLst>
          </p:cNvPr>
          <p:cNvSpPr/>
          <p:nvPr/>
        </p:nvSpPr>
        <p:spPr>
          <a:xfrm>
            <a:off x="12506960" y="7760194"/>
            <a:ext cx="2032000" cy="37796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CODE_AVENGERS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9919"/>
            <a:ext cx="6781205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b="1" u="sng" dirty="0">
                <a:solidFill>
                  <a:srgbClr val="7D3E2C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How the System Works</a:t>
            </a:r>
            <a:endParaRPr lang="en-US" sz="5100" dirty="0"/>
          </a:p>
        </p:txBody>
      </p:sp>
      <p:sp>
        <p:nvSpPr>
          <p:cNvPr id="3" name="Shape 1"/>
          <p:cNvSpPr/>
          <p:nvPr/>
        </p:nvSpPr>
        <p:spPr>
          <a:xfrm>
            <a:off x="793790" y="4618077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3301960" y="3937635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3062049" y="436292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954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21581" y="4422458"/>
            <a:ext cx="391239" cy="39123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686878" y="2561273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550" b="1" u="sng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Input Processing</a:t>
            </a:r>
            <a:endParaRPr lang="en-US" sz="2550" u="sng" dirty="0"/>
          </a:p>
        </p:txBody>
      </p:sp>
      <p:sp>
        <p:nvSpPr>
          <p:cNvPr id="8" name="Text 5"/>
          <p:cNvSpPr/>
          <p:nvPr/>
        </p:nvSpPr>
        <p:spPr>
          <a:xfrm>
            <a:off x="1020604" y="3121223"/>
            <a:ext cx="4593312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Agent enters case details (e.g., "Flood damage, Kerala region")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967293" y="4618077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5727382" y="436292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954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6914" y="4422458"/>
            <a:ext cx="391239" cy="39123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4352211" y="5525333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550" b="1" u="sng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AI Analysis</a:t>
            </a:r>
            <a:endParaRPr lang="en-US" sz="2550" u="sng" dirty="0"/>
          </a:p>
        </p:txBody>
      </p:sp>
      <p:sp>
        <p:nvSpPr>
          <p:cNvPr id="13" name="Text 9"/>
          <p:cNvSpPr/>
          <p:nvPr/>
        </p:nvSpPr>
        <p:spPr>
          <a:xfrm>
            <a:off x="3670577" y="5985441"/>
            <a:ext cx="459343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extracts key terms and</a:t>
            </a:r>
          </a:p>
          <a:p>
            <a:pPr marL="0" indent="0" algn="ctr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context using natural language processing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632508" y="3937635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1"/>
          <p:cNvSpPr/>
          <p:nvPr/>
        </p:nvSpPr>
        <p:spPr>
          <a:xfrm>
            <a:off x="8392597" y="436292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954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52128" y="4422458"/>
            <a:ext cx="391239" cy="391239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7017425" y="2561273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550" b="1" u="sng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Document Search</a:t>
            </a:r>
            <a:endParaRPr lang="en-US" sz="2550" u="sng" dirty="0"/>
          </a:p>
        </p:txBody>
      </p:sp>
      <p:sp>
        <p:nvSpPr>
          <p:cNvPr id="18" name="Text 13"/>
          <p:cNvSpPr/>
          <p:nvPr/>
        </p:nvSpPr>
        <p:spPr>
          <a:xfrm>
            <a:off x="6351032" y="3121223"/>
            <a:ext cx="459343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Searches comprehensive document base with intelligent retrieval</a:t>
            </a:r>
            <a:endParaRPr lang="en-US" sz="1750" dirty="0"/>
          </a:p>
        </p:txBody>
      </p:sp>
      <p:sp>
        <p:nvSpPr>
          <p:cNvPr id="19" name="Shape 14"/>
          <p:cNvSpPr/>
          <p:nvPr/>
        </p:nvSpPr>
        <p:spPr>
          <a:xfrm>
            <a:off x="11297841" y="4618077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FF954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5"/>
          <p:cNvSpPr/>
          <p:nvPr/>
        </p:nvSpPr>
        <p:spPr>
          <a:xfrm>
            <a:off x="11057930" y="436292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954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117461" y="4422458"/>
            <a:ext cx="391239" cy="391239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9682758" y="5525333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3300"/>
              </a:lnSpc>
            </a:pPr>
            <a:r>
              <a:rPr lang="en-US" sz="2550" b="1" u="sng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Result Delivery</a:t>
            </a:r>
            <a:endParaRPr lang="en-US" sz="2550" u="sng" dirty="0"/>
          </a:p>
        </p:txBody>
      </p:sp>
      <p:sp>
        <p:nvSpPr>
          <p:cNvPr id="23" name="Text 17"/>
          <p:cNvSpPr/>
          <p:nvPr/>
        </p:nvSpPr>
        <p:spPr>
          <a:xfrm>
            <a:off x="9016365" y="6085284"/>
            <a:ext cx="459343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Displays relevant rules with verifiable source citations</a:t>
            </a:r>
            <a:endParaRPr lang="en-US" sz="175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A332300-1A0E-4901-D967-B94840A9424F}"/>
              </a:ext>
            </a:extLst>
          </p:cNvPr>
          <p:cNvSpPr/>
          <p:nvPr/>
        </p:nvSpPr>
        <p:spPr>
          <a:xfrm>
            <a:off x="12506960" y="7760194"/>
            <a:ext cx="2032000" cy="37796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CODE_AVENGERS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C653EB-F874-378D-1348-38448E3AD11E}"/>
              </a:ext>
            </a:extLst>
          </p:cNvPr>
          <p:cNvSpPr/>
          <p:nvPr/>
        </p:nvSpPr>
        <p:spPr>
          <a:xfrm>
            <a:off x="1007149" y="2397512"/>
            <a:ext cx="4720234" cy="1480592"/>
          </a:xfrm>
          <a:prstGeom prst="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3A2D5A9-CD38-BB88-986F-7179C5C332C3}"/>
              </a:ext>
            </a:extLst>
          </p:cNvPr>
          <p:cNvSpPr/>
          <p:nvPr/>
        </p:nvSpPr>
        <p:spPr>
          <a:xfrm>
            <a:off x="9016365" y="5455419"/>
            <a:ext cx="4593431" cy="1480592"/>
          </a:xfrm>
          <a:prstGeom prst="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FEEA247-CC26-BAAA-9CF4-D44E8D04121A}"/>
              </a:ext>
            </a:extLst>
          </p:cNvPr>
          <p:cNvSpPr/>
          <p:nvPr/>
        </p:nvSpPr>
        <p:spPr>
          <a:xfrm>
            <a:off x="6434716" y="2412429"/>
            <a:ext cx="4479267" cy="1480592"/>
          </a:xfrm>
          <a:prstGeom prst="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FF7595-F9A9-F243-ED20-E70A1FC62AEC}"/>
              </a:ext>
            </a:extLst>
          </p:cNvPr>
          <p:cNvSpPr/>
          <p:nvPr/>
        </p:nvSpPr>
        <p:spPr>
          <a:xfrm>
            <a:off x="3512820" y="5489088"/>
            <a:ext cx="4879778" cy="1480592"/>
          </a:xfrm>
          <a:prstGeom prst="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4933" y="751523"/>
            <a:ext cx="5430679" cy="692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150" b="1" u="sng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Technical Architecture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134933" y="1722001"/>
            <a:ext cx="980837" cy="1309330"/>
          </a:xfrm>
          <a:prstGeom prst="roundRect">
            <a:avLst>
              <a:gd name="adj" fmla="val 7935"/>
            </a:avLst>
          </a:prstGeom>
          <a:solidFill>
            <a:srgbClr val="FFFFF4"/>
          </a:solidFill>
          <a:ln w="22860">
            <a:solidFill>
              <a:schemeClr val="accent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95098" y="2246352"/>
            <a:ext cx="260509" cy="2605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301032" y="1907262"/>
            <a:ext cx="2663785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50" b="1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Frontend Layer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7301032" y="2364581"/>
            <a:ext cx="6495574" cy="481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React-based user interface providing intuitive, responsive design for seamless agent interaction</a:t>
            </a:r>
            <a:endParaRPr lang="en-US" sz="1450" dirty="0"/>
          </a:p>
        </p:txBody>
      </p:sp>
      <p:sp>
        <p:nvSpPr>
          <p:cNvPr id="8" name="Shape 4"/>
          <p:cNvSpPr/>
          <p:nvPr/>
        </p:nvSpPr>
        <p:spPr>
          <a:xfrm>
            <a:off x="7208401" y="3021806"/>
            <a:ext cx="6680835" cy="11430"/>
          </a:xfrm>
          <a:prstGeom prst="roundRect">
            <a:avLst>
              <a:gd name="adj" fmla="val 680934"/>
            </a:avLst>
          </a:prstGeom>
          <a:solidFill>
            <a:srgbClr val="FFE0CC"/>
          </a:solidFill>
          <a:ln>
            <a:solidFill>
              <a:schemeClr val="accent2"/>
            </a:solidFill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5"/>
          <p:cNvSpPr/>
          <p:nvPr/>
        </p:nvSpPr>
        <p:spPr>
          <a:xfrm>
            <a:off x="6134933" y="3123962"/>
            <a:ext cx="1961674" cy="1309330"/>
          </a:xfrm>
          <a:prstGeom prst="roundRect">
            <a:avLst>
              <a:gd name="adj" fmla="val 2537"/>
            </a:avLst>
          </a:prstGeom>
          <a:solidFill>
            <a:srgbClr val="FFFFF4"/>
          </a:solidFill>
          <a:ln w="22860">
            <a:solidFill>
              <a:schemeClr val="accent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85516" y="3648313"/>
            <a:ext cx="260509" cy="26050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281868" y="3309223"/>
            <a:ext cx="2663785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50" b="1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Backend Services</a:t>
            </a:r>
            <a:endParaRPr lang="en-US" sz="2050" dirty="0"/>
          </a:p>
        </p:txBody>
      </p:sp>
      <p:sp>
        <p:nvSpPr>
          <p:cNvPr id="12" name="Text 7"/>
          <p:cNvSpPr/>
          <p:nvPr/>
        </p:nvSpPr>
        <p:spPr>
          <a:xfrm>
            <a:off x="8281868" y="3766542"/>
            <a:ext cx="5514737" cy="481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FastAPI framework integrated with LangChain for robust document processing and retrieval</a:t>
            </a:r>
            <a:endParaRPr lang="en-US" sz="1450" dirty="0"/>
          </a:p>
        </p:txBody>
      </p:sp>
      <p:sp>
        <p:nvSpPr>
          <p:cNvPr id="13" name="Shape 8"/>
          <p:cNvSpPr/>
          <p:nvPr/>
        </p:nvSpPr>
        <p:spPr>
          <a:xfrm>
            <a:off x="8189238" y="4423767"/>
            <a:ext cx="5699998" cy="11430"/>
          </a:xfrm>
          <a:prstGeom prst="roundRect">
            <a:avLst>
              <a:gd name="adj" fmla="val 680934"/>
            </a:avLst>
          </a:prstGeom>
          <a:solidFill>
            <a:srgbClr val="FFE0CC"/>
          </a:solidFill>
          <a:ln>
            <a:solidFill>
              <a:schemeClr val="accent2"/>
            </a:solidFill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9"/>
          <p:cNvSpPr/>
          <p:nvPr/>
        </p:nvSpPr>
        <p:spPr>
          <a:xfrm>
            <a:off x="6134933" y="4525923"/>
            <a:ext cx="2942511" cy="1309330"/>
          </a:xfrm>
          <a:prstGeom prst="roundRect">
            <a:avLst>
              <a:gd name="adj" fmla="val 5944"/>
            </a:avLst>
          </a:prstGeom>
          <a:solidFill>
            <a:srgbClr val="FFFFF4"/>
          </a:solidFill>
          <a:ln w="22860">
            <a:solidFill>
              <a:schemeClr val="accent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75934" y="5050274"/>
            <a:ext cx="260509" cy="260509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9262705" y="4711184"/>
            <a:ext cx="2663785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50" b="1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Document Storage</a:t>
            </a:r>
            <a:endParaRPr lang="en-US" sz="2050" dirty="0"/>
          </a:p>
        </p:txBody>
      </p:sp>
      <p:sp>
        <p:nvSpPr>
          <p:cNvPr id="17" name="Text 11"/>
          <p:cNvSpPr/>
          <p:nvPr/>
        </p:nvSpPr>
        <p:spPr>
          <a:xfrm>
            <a:off x="9262705" y="5168503"/>
            <a:ext cx="4533900" cy="481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Flexible storage supporting both local folder structures and cloud-based repositories</a:t>
            </a:r>
            <a:endParaRPr lang="en-US" sz="1450" dirty="0"/>
          </a:p>
        </p:txBody>
      </p:sp>
      <p:sp>
        <p:nvSpPr>
          <p:cNvPr id="18" name="Shape 12"/>
          <p:cNvSpPr/>
          <p:nvPr/>
        </p:nvSpPr>
        <p:spPr>
          <a:xfrm>
            <a:off x="9170075" y="5825728"/>
            <a:ext cx="4719161" cy="11430"/>
          </a:xfrm>
          <a:prstGeom prst="roundRect">
            <a:avLst>
              <a:gd name="adj" fmla="val 680934"/>
            </a:avLst>
          </a:prstGeom>
          <a:solidFill>
            <a:srgbClr val="FFE0CC"/>
          </a:solidFill>
          <a:ln>
            <a:solidFill>
              <a:schemeClr val="accent2"/>
            </a:solidFill>
          </a:ln>
        </p:spPr>
        <p:txBody>
          <a:bodyPr/>
          <a:lstStyle/>
          <a:p>
            <a:endParaRPr lang="en-IN"/>
          </a:p>
        </p:txBody>
      </p:sp>
      <p:sp>
        <p:nvSpPr>
          <p:cNvPr id="19" name="Shape 13"/>
          <p:cNvSpPr/>
          <p:nvPr/>
        </p:nvSpPr>
        <p:spPr>
          <a:xfrm>
            <a:off x="6134933" y="5927884"/>
            <a:ext cx="3923467" cy="1550075"/>
          </a:xfrm>
          <a:prstGeom prst="roundRect">
            <a:avLst>
              <a:gd name="adj" fmla="val 5021"/>
            </a:avLst>
          </a:prstGeom>
          <a:solidFill>
            <a:srgbClr val="FFFFF4"/>
          </a:solidFill>
          <a:ln w="22860">
            <a:solidFill>
              <a:schemeClr val="accent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66353" y="6572607"/>
            <a:ext cx="260509" cy="260509"/>
          </a:xfrm>
          <a:prstGeom prst="rect">
            <a:avLst/>
          </a:prstGeom>
        </p:spPr>
      </p:pic>
      <p:sp>
        <p:nvSpPr>
          <p:cNvPr id="21" name="Text 14"/>
          <p:cNvSpPr/>
          <p:nvPr/>
        </p:nvSpPr>
        <p:spPr>
          <a:xfrm>
            <a:off x="10243661" y="6113145"/>
            <a:ext cx="2663785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50" b="1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AI Engine</a:t>
            </a:r>
            <a:endParaRPr lang="en-US" sz="2050" dirty="0"/>
          </a:p>
        </p:txBody>
      </p:sp>
      <p:sp>
        <p:nvSpPr>
          <p:cNvPr id="22" name="Text 15"/>
          <p:cNvSpPr/>
          <p:nvPr/>
        </p:nvSpPr>
        <p:spPr>
          <a:xfrm>
            <a:off x="10243661" y="6570464"/>
            <a:ext cx="3552944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OpenAI-powered large language model enabling context-aware retrieval and intelligent suggestions</a:t>
            </a:r>
            <a:endParaRPr lang="en-US" sz="145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0A2885F-38A8-BD2B-2862-3D9434A869A0}"/>
              </a:ext>
            </a:extLst>
          </p:cNvPr>
          <p:cNvSpPr/>
          <p:nvPr/>
        </p:nvSpPr>
        <p:spPr>
          <a:xfrm>
            <a:off x="12506960" y="7760194"/>
            <a:ext cx="2032000" cy="37796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CODE_AVENGERS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5433" y="475655"/>
            <a:ext cx="6719292" cy="646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39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Features That Drive Value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33" y="1576268"/>
            <a:ext cx="6775609" cy="677560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6436B4EB-3256-97F9-21F2-9D2438229975}"/>
              </a:ext>
            </a:extLst>
          </p:cNvPr>
          <p:cNvGrpSpPr/>
          <p:nvPr/>
        </p:nvGrpSpPr>
        <p:grpSpPr>
          <a:xfrm>
            <a:off x="7810619" y="1785164"/>
            <a:ext cx="6221849" cy="5808226"/>
            <a:chOff x="7810619" y="2059900"/>
            <a:chExt cx="6221849" cy="5808226"/>
          </a:xfrm>
        </p:grpSpPr>
        <p:sp>
          <p:nvSpPr>
            <p:cNvPr id="4" name="Shape 1"/>
            <p:cNvSpPr/>
            <p:nvPr/>
          </p:nvSpPr>
          <p:spPr>
            <a:xfrm>
              <a:off x="7810619" y="2059900"/>
              <a:ext cx="6221849" cy="1322308"/>
            </a:xfrm>
            <a:prstGeom prst="roundRect">
              <a:avLst>
                <a:gd name="adj" fmla="val 5495"/>
              </a:avLst>
            </a:prstGeom>
            <a:solidFill>
              <a:srgbClr val="FFFFF4"/>
            </a:solidFill>
            <a:ln w="15240">
              <a:solidFill>
                <a:schemeClr val="accent2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 2"/>
            <p:cNvSpPr/>
            <p:nvPr/>
          </p:nvSpPr>
          <p:spPr>
            <a:xfrm>
              <a:off x="7998857" y="2248138"/>
              <a:ext cx="3100507" cy="32325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1950" b="1" dirty="0">
                  <a:solidFill>
                    <a:srgbClr val="FF95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Context-Aware Intelligence</a:t>
              </a:r>
              <a:endParaRPr lang="en-US" sz="195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7998857" y="2744391"/>
              <a:ext cx="5845373" cy="44958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1750"/>
                </a:lnSpc>
                <a:buNone/>
              </a:pPr>
              <a:r>
                <a:rPr lang="en-US" sz="1350" b="1" dirty="0">
                  <a:solidFill>
                    <a:srgbClr val="7D3E2C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Understands case nuances and delivers precisely relevant guidance</a:t>
              </a:r>
              <a:endParaRPr lang="en-US" sz="1350" dirty="0"/>
            </a:p>
          </p:txBody>
        </p:sp>
        <p:sp>
          <p:nvSpPr>
            <p:cNvPr id="7" name="Shape 4"/>
            <p:cNvSpPr/>
            <p:nvPr/>
          </p:nvSpPr>
          <p:spPr>
            <a:xfrm>
              <a:off x="7810619" y="3555206"/>
              <a:ext cx="6221849" cy="1322308"/>
            </a:xfrm>
            <a:prstGeom prst="roundRect">
              <a:avLst>
                <a:gd name="adj" fmla="val 5495"/>
              </a:avLst>
            </a:prstGeom>
            <a:solidFill>
              <a:srgbClr val="FFFFF4"/>
            </a:solidFill>
            <a:ln w="15240">
              <a:solidFill>
                <a:schemeClr val="accent2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 5"/>
            <p:cNvSpPr/>
            <p:nvPr/>
          </p:nvSpPr>
          <p:spPr>
            <a:xfrm>
              <a:off x="7998857" y="3743444"/>
              <a:ext cx="2486858" cy="32325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1950" b="1" dirty="0">
                  <a:solidFill>
                    <a:srgbClr val="FF95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Verifiable Citations</a:t>
              </a:r>
              <a:endParaRPr lang="en-US" sz="1950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7998857" y="4239697"/>
              <a:ext cx="5845373" cy="44958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1750"/>
                </a:lnSpc>
                <a:buNone/>
              </a:pPr>
              <a:r>
                <a:rPr lang="en-US" sz="1350" b="1" dirty="0">
                  <a:solidFill>
                    <a:srgbClr val="7D3E2C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Every suggestion includes source document references for audit compliance</a:t>
              </a:r>
              <a:endParaRPr lang="en-US" sz="1350" dirty="0"/>
            </a:p>
          </p:txBody>
        </p:sp>
        <p:sp>
          <p:nvSpPr>
            <p:cNvPr id="10" name="Shape 7"/>
            <p:cNvSpPr/>
            <p:nvPr/>
          </p:nvSpPr>
          <p:spPr>
            <a:xfrm>
              <a:off x="7810619" y="5050512"/>
              <a:ext cx="6221849" cy="1322308"/>
            </a:xfrm>
            <a:prstGeom prst="roundRect">
              <a:avLst>
                <a:gd name="adj" fmla="val 5495"/>
              </a:avLst>
            </a:prstGeom>
            <a:solidFill>
              <a:srgbClr val="FFFFF4"/>
            </a:solidFill>
            <a:ln w="15240">
              <a:solidFill>
                <a:schemeClr val="accent2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 8"/>
            <p:cNvSpPr/>
            <p:nvPr/>
          </p:nvSpPr>
          <p:spPr>
            <a:xfrm>
              <a:off x="7998857" y="5238750"/>
              <a:ext cx="2507575" cy="32325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1950" b="1" dirty="0">
                  <a:solidFill>
                    <a:srgbClr val="FF95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Real-Time Information</a:t>
              </a:r>
              <a:endParaRPr lang="en-US" sz="1950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7998857" y="5735003"/>
              <a:ext cx="5845373" cy="44958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1750"/>
                </a:lnSpc>
                <a:buNone/>
              </a:pPr>
              <a:r>
                <a:rPr lang="en-US" sz="1350" b="1" dirty="0">
                  <a:solidFill>
                    <a:srgbClr val="7D3E2C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Draws from live document base ensuring agents always have current policies</a:t>
              </a:r>
              <a:endParaRPr lang="en-US" sz="1350" dirty="0"/>
            </a:p>
          </p:txBody>
        </p:sp>
        <p:sp>
          <p:nvSpPr>
            <p:cNvPr id="13" name="Shape 10"/>
            <p:cNvSpPr/>
            <p:nvPr/>
          </p:nvSpPr>
          <p:spPr>
            <a:xfrm>
              <a:off x="7810619" y="6545818"/>
              <a:ext cx="6221849" cy="1322308"/>
            </a:xfrm>
            <a:prstGeom prst="roundRect">
              <a:avLst>
                <a:gd name="adj" fmla="val 5495"/>
              </a:avLst>
            </a:prstGeom>
            <a:solidFill>
              <a:srgbClr val="FFFFF4"/>
            </a:solidFill>
            <a:ln w="15240">
              <a:solidFill>
                <a:schemeClr val="accent2"/>
              </a:solidFill>
              <a:prstDash val="solid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 11"/>
            <p:cNvSpPr/>
            <p:nvPr/>
          </p:nvSpPr>
          <p:spPr>
            <a:xfrm>
              <a:off x="7998857" y="6734056"/>
              <a:ext cx="2486858" cy="32325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1950" b="1" dirty="0">
                  <a:solidFill>
                    <a:srgbClr val="FF954F"/>
                  </a:solidFill>
                  <a:latin typeface="Marcellus" pitchFamily="34" charset="0"/>
                  <a:ea typeface="Marcellus" pitchFamily="34" charset="-122"/>
                  <a:cs typeface="Marcellus" pitchFamily="34" charset="-120"/>
                </a:rPr>
                <a:t>Seamless Workflow</a:t>
              </a:r>
              <a:endParaRPr lang="en-US" sz="195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7998857" y="7230308"/>
              <a:ext cx="5845373" cy="44958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1750"/>
                </a:lnSpc>
                <a:buNone/>
              </a:pPr>
              <a:r>
                <a:rPr lang="en-US" sz="1350" b="1" dirty="0">
                  <a:solidFill>
                    <a:srgbClr val="7D3E2C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Eliminates application switching—everything accessible in one interface</a:t>
              </a:r>
              <a:endParaRPr lang="en-US" sz="1350" dirty="0"/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DDEB755-00B7-1D25-50EF-1164DB661EB1}"/>
              </a:ext>
            </a:extLst>
          </p:cNvPr>
          <p:cNvSpPr/>
          <p:nvPr/>
        </p:nvSpPr>
        <p:spPr>
          <a:xfrm>
            <a:off x="12506960" y="7760194"/>
            <a:ext cx="2032000" cy="37796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CODE_AVENGERS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8862" y="329089"/>
            <a:ext cx="3622715" cy="447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700" b="1" dirty="0">
                <a:solidFill>
                  <a:srgbClr val="7D3E2C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Real-World Application</a:t>
            </a:r>
            <a:endParaRPr lang="en-US" sz="2700" dirty="0"/>
          </a:p>
        </p:txBody>
      </p:sp>
      <p:sp>
        <p:nvSpPr>
          <p:cNvPr id="3" name="Shape 1"/>
          <p:cNvSpPr/>
          <p:nvPr/>
        </p:nvSpPr>
        <p:spPr>
          <a:xfrm>
            <a:off x="294688" y="929164"/>
            <a:ext cx="13792676" cy="472440"/>
          </a:xfrm>
          <a:prstGeom prst="roundRect">
            <a:avLst>
              <a:gd name="adj" fmla="val 10642"/>
            </a:avLst>
          </a:prstGeom>
          <a:solidFill>
            <a:srgbClr val="FFD1B3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520" y="1174909"/>
            <a:ext cx="149543" cy="11965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07720" y="1165384"/>
            <a:ext cx="13284160" cy="155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24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Scenario: Fire insurance claim in Delhi urban area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37824"/>
            <a:ext cx="6046113" cy="63815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64536" y="1742599"/>
            <a:ext cx="2753201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u="sng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System Response</a:t>
            </a:r>
            <a:endParaRPr lang="en-US" sz="2400" u="sng" dirty="0"/>
          </a:p>
        </p:txBody>
      </p:sp>
      <p:sp>
        <p:nvSpPr>
          <p:cNvPr id="8" name="Text 4"/>
          <p:cNvSpPr/>
          <p:nvPr/>
        </p:nvSpPr>
        <p:spPr>
          <a:xfrm>
            <a:off x="6857396" y="2411087"/>
            <a:ext cx="7454503" cy="1062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20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assistant instantly retrieves the exact SOP for</a:t>
            </a:r>
            <a:br>
              <a:rPr lang="en-US" sz="20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br>
              <a:rPr lang="en-US" sz="20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0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"urban fire incidents, Delhi zone" from the internal policy</a:t>
            </a:r>
            <a:br>
              <a:rPr lang="en-US" sz="20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br>
              <a:rPr lang="en-US" sz="20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20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database</a:t>
            </a:r>
            <a:r>
              <a:rPr lang="en-US" sz="9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900" dirty="0"/>
          </a:p>
        </p:txBody>
      </p:sp>
      <p:sp>
        <p:nvSpPr>
          <p:cNvPr id="9" name="Text 5"/>
          <p:cNvSpPr/>
          <p:nvPr/>
        </p:nvSpPr>
        <p:spPr>
          <a:xfrm>
            <a:off x="6857396" y="3488035"/>
            <a:ext cx="2064901" cy="268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3200" b="1" u="sng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Displayed Output:</a:t>
            </a:r>
            <a:endParaRPr lang="en-US" sz="3200" u="sng" dirty="0"/>
          </a:p>
        </p:txBody>
      </p:sp>
      <p:sp>
        <p:nvSpPr>
          <p:cNvPr id="10" name="Text 6"/>
          <p:cNvSpPr/>
          <p:nvPr/>
        </p:nvSpPr>
        <p:spPr>
          <a:xfrm>
            <a:off x="6487892" y="4052802"/>
            <a:ext cx="7454503" cy="310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2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Relevant Clause: Section 4.2 - Urban Fire Assessment Protocols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6487891" y="4713081"/>
            <a:ext cx="7454503" cy="310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2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Direct link to source document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6487892" y="5532955"/>
            <a:ext cx="7454503" cy="310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2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Specific paragraph number for verification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6487890" y="6252104"/>
            <a:ext cx="7454503" cy="155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200"/>
              </a:lnSpc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Related regulatory requirements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7084457" y="6873134"/>
            <a:ext cx="7454503" cy="155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</a:t>
            </a:r>
            <a:r>
              <a:rPr lang="en-US" sz="1600" b="1" u="sng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</a:t>
            </a:r>
            <a: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: Agent completes assessment in minutes instead of hours,</a:t>
            </a:r>
            <a:b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b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sz="160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with full confidence in accuracy.</a:t>
            </a:r>
            <a:endParaRPr lang="en-US" sz="16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564373D-C953-ED13-23CD-28DF975EAF3F}"/>
              </a:ext>
            </a:extLst>
          </p:cNvPr>
          <p:cNvSpPr/>
          <p:nvPr/>
        </p:nvSpPr>
        <p:spPr>
          <a:xfrm>
            <a:off x="12506960" y="7760194"/>
            <a:ext cx="2032000" cy="37796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CODE_AVENGERS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8656"/>
            <a:ext cx="9213294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b="1" u="sng" dirty="0">
                <a:solidFill>
                  <a:srgbClr val="7D3E2C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Implementation Considerations</a:t>
            </a:r>
            <a:endParaRPr lang="en-US" sz="5100" dirty="0"/>
          </a:p>
        </p:txBody>
      </p:sp>
      <p:sp>
        <p:nvSpPr>
          <p:cNvPr id="3" name="Shape 1"/>
          <p:cNvSpPr/>
          <p:nvPr/>
        </p:nvSpPr>
        <p:spPr>
          <a:xfrm>
            <a:off x="793790" y="2930009"/>
            <a:ext cx="6407944" cy="3670816"/>
          </a:xfrm>
          <a:prstGeom prst="roundRect">
            <a:avLst>
              <a:gd name="adj" fmla="val 2595"/>
            </a:avLst>
          </a:prstGeom>
          <a:solidFill>
            <a:srgbClr val="FFFFF4">
              <a:alpha val="95000"/>
            </a:srgbClr>
          </a:solidFill>
          <a:ln w="30480">
            <a:solidFill>
              <a:schemeClr val="accent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051084" y="3187303"/>
            <a:ext cx="3412450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b="1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Operating Assumptions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1051084" y="3747254"/>
            <a:ext cx="589335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Documents are properly structured with consistent tagging and metadata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51084" y="4416147"/>
            <a:ext cx="589335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Agents work primarily through web-based user interface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51084" y="5085040"/>
            <a:ext cx="589335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Standard internet connectivity available for cloud services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51084" y="5753933"/>
            <a:ext cx="589335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Initial document corpus is comprehensive and up-to-date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930009"/>
            <a:ext cx="6408063" cy="3670816"/>
          </a:xfrm>
          <a:prstGeom prst="roundRect">
            <a:avLst>
              <a:gd name="adj" fmla="val 2595"/>
            </a:avLst>
          </a:prstGeom>
          <a:solidFill>
            <a:srgbClr val="FFFFF4">
              <a:alpha val="95000"/>
            </a:srgbClr>
          </a:solidFill>
          <a:ln w="30480">
            <a:solidFill>
              <a:schemeClr val="accent2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7685842" y="3187303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b="1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Current Limitations</a:t>
            </a:r>
            <a:endParaRPr lang="en-US" sz="2550" dirty="0"/>
          </a:p>
        </p:txBody>
      </p:sp>
      <p:sp>
        <p:nvSpPr>
          <p:cNvPr id="11" name="Text 9"/>
          <p:cNvSpPr/>
          <p:nvPr/>
        </p:nvSpPr>
        <p:spPr>
          <a:xfrm>
            <a:off x="7685842" y="3747254"/>
            <a:ext cx="589347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Edge cases may require additional fine-tuning and model training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685842" y="4416147"/>
            <a:ext cx="589347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performance depends on document quality and organisation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685842" y="5085040"/>
            <a:ext cx="589347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Complex regulatory interpretations may still need human oversight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685842" y="5753933"/>
            <a:ext cx="589347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7D3E2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monitoring needed to maintain accuracy standards</a:t>
            </a:r>
            <a:endParaRPr lang="en-US" sz="175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A7ADBE2-C2C5-FEE4-B097-7D501CBD1E12}"/>
              </a:ext>
            </a:extLst>
          </p:cNvPr>
          <p:cNvSpPr/>
          <p:nvPr/>
        </p:nvSpPr>
        <p:spPr>
          <a:xfrm>
            <a:off x="12506960" y="7760194"/>
            <a:ext cx="2032000" cy="37796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CODE_AVENGERS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665</Words>
  <Application>Microsoft Office PowerPoint</Application>
  <PresentationFormat>Custom</PresentationFormat>
  <Paragraphs>109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Wingdings</vt:lpstr>
      <vt:lpstr>Montserrat</vt:lpstr>
      <vt:lpstr>Marcellus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MOHAMMED AYAZ</dc:creator>
  <cp:lastModifiedBy>Mohammed Ayaz</cp:lastModifiedBy>
  <cp:revision>3</cp:revision>
  <dcterms:created xsi:type="dcterms:W3CDTF">2025-12-25T17:06:40Z</dcterms:created>
  <dcterms:modified xsi:type="dcterms:W3CDTF">2025-12-25T18:20:43Z</dcterms:modified>
</cp:coreProperties>
</file>